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1" r:id="rId2"/>
    <p:sldId id="256" r:id="rId3"/>
    <p:sldId id="257" r:id="rId4"/>
    <p:sldId id="258" r:id="rId5"/>
    <p:sldId id="259" r:id="rId6"/>
    <p:sldId id="260"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434D664C-367E-49F1-B4C7-145D527A2BA0}" type="datetimeFigureOut">
              <a:rPr lang="en-US" smtClean="0"/>
              <a:pPr/>
              <a:t>12/17/2022</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3FF5D711-BBD2-41DD-884F-D29DA795D56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34D664C-367E-49F1-B4C7-145D527A2BA0}" type="datetimeFigureOut">
              <a:rPr lang="en-US" smtClean="0"/>
              <a:pPr/>
              <a:t>12/17/2022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F5D711-BBD2-41DD-884F-D29DA795D56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34D664C-367E-49F1-B4C7-145D527A2BA0}" type="datetimeFigureOut">
              <a:rPr lang="en-US" smtClean="0"/>
              <a:pPr/>
              <a:t>12/17/2022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F5D711-BBD2-41DD-884F-D29DA795D56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34D664C-367E-49F1-B4C7-145D527A2BA0}" type="datetimeFigureOut">
              <a:rPr lang="en-US" smtClean="0"/>
              <a:pPr/>
              <a:t>12/17/2022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F5D711-BBD2-41DD-884F-D29DA795D56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34D664C-367E-49F1-B4C7-145D527A2BA0}" type="datetimeFigureOut">
              <a:rPr lang="en-US" smtClean="0"/>
              <a:pPr/>
              <a:t>12/17/2022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F5D711-BBD2-41DD-884F-D29DA795D56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34D664C-367E-49F1-B4C7-145D527A2BA0}" type="datetimeFigureOut">
              <a:rPr lang="en-US" smtClean="0"/>
              <a:pPr/>
              <a:t>12/17/2022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F5D711-BBD2-41DD-884F-D29DA795D56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34D664C-367E-49F1-B4C7-145D527A2BA0}" type="datetimeFigureOut">
              <a:rPr lang="en-US" smtClean="0"/>
              <a:pPr/>
              <a:t>12/17/2022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FF5D711-BBD2-41DD-884F-D29DA795D56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434D664C-367E-49F1-B4C7-145D527A2BA0}" type="datetimeFigureOut">
              <a:rPr lang="en-US" smtClean="0"/>
              <a:pPr/>
              <a:t>12/17/2022</a:t>
            </a:fld>
            <a:endParaRPr lang="en-US"/>
          </a:p>
        </p:txBody>
      </p:sp>
      <p:sp>
        <p:nvSpPr>
          <p:cNvPr id="8" name="Slide Number Placeholder 7"/>
          <p:cNvSpPr>
            <a:spLocks noGrp="1"/>
          </p:cNvSpPr>
          <p:nvPr>
            <p:ph type="sldNum" sz="quarter" idx="11"/>
          </p:nvPr>
        </p:nvSpPr>
        <p:spPr/>
        <p:txBody>
          <a:bodyPr/>
          <a:lstStyle/>
          <a:p>
            <a:fld id="{3FF5D711-BBD2-41DD-884F-D29DA795D56E}"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4D664C-367E-49F1-B4C7-145D527A2BA0}" type="datetimeFigureOut">
              <a:rPr lang="en-US" smtClean="0"/>
              <a:pPr/>
              <a:t>12/17/2022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FF5D711-BBD2-41DD-884F-D29DA795D56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34D664C-367E-49F1-B4C7-145D527A2BA0}" type="datetimeFigureOut">
              <a:rPr lang="en-US" smtClean="0"/>
              <a:pPr/>
              <a:t>12/17/2022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3FF5D711-BBD2-41DD-884F-D29DA795D56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434D664C-367E-49F1-B4C7-145D527A2BA0}" type="datetimeFigureOut">
              <a:rPr lang="en-US" smtClean="0"/>
              <a:pPr/>
              <a:t>12/17/2022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F5D711-BBD2-41DD-884F-D29DA795D56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434D664C-367E-49F1-B4C7-145D527A2BA0}" type="datetimeFigureOut">
              <a:rPr lang="en-US" smtClean="0"/>
              <a:pPr/>
              <a:t>12/17/2022</a:t>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3FF5D711-BBD2-41DD-884F-D29DA795D56E}"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 CAUSE</a:t>
            </a:r>
            <a:endParaRPr lang="en-US" dirty="0"/>
          </a:p>
        </p:txBody>
      </p:sp>
      <p:sp>
        <p:nvSpPr>
          <p:cNvPr id="3" name="Subtitle 2"/>
          <p:cNvSpPr>
            <a:spLocks noGrp="1"/>
          </p:cNvSpPr>
          <p:nvPr>
            <p:ph type="subTitle" idx="1"/>
          </p:nvPr>
        </p:nvSpPr>
        <p:spPr/>
        <p:txBody>
          <a:bodyPr/>
          <a:lstStyle/>
          <a:p>
            <a:r>
              <a:rPr lang="en-US" b="1" dirty="0" smtClean="0"/>
              <a:t>Classification of Cause</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2988" y="381000"/>
            <a:ext cx="8229600" cy="1600200"/>
          </a:xfrm>
        </p:spPr>
        <p:txBody>
          <a:bodyPr>
            <a:normAutofit fontScale="90000"/>
          </a:bodyPr>
          <a:lstStyle/>
          <a:p>
            <a:r>
              <a:rPr lang="en-US" b="1" dirty="0"/>
              <a:t>CLASSIFICATION OF CAUSE</a:t>
            </a:r>
            <a:r>
              <a:rPr lang="en-US" dirty="0"/>
              <a:t/>
            </a:r>
            <a:br>
              <a:rPr lang="en-US" dirty="0"/>
            </a:br>
            <a:r>
              <a:rPr lang="bn-IN" dirty="0"/>
              <a:t>কারণের শ্রেণীবিভাগঃ</a:t>
            </a: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10000"/>
          </a:bodyPr>
          <a:lstStyle/>
          <a:p>
            <a:endParaRPr lang="en-US" dirty="0"/>
          </a:p>
          <a:p>
            <a:r>
              <a:rPr lang="bn-IN" dirty="0"/>
              <a:t>তর্কসংগ্রহকার অন্নংভট্টের মতে কারণ তিন প্রকার- সমবায়ী, অসমবায়ী ও নিমিত্ত</a:t>
            </a:r>
            <a:endParaRPr lang="en-US" dirty="0"/>
          </a:p>
          <a:p>
            <a:r>
              <a:rPr lang="bn-IN" dirty="0"/>
              <a:t>(কারণং ত্রিবিধং সমবায়ী অসমবায়ি নিমিত্তভেদাৎ)</a:t>
            </a:r>
            <a:r>
              <a:rPr lang="hi-IN" dirty="0"/>
              <a:t>।</a:t>
            </a:r>
            <a:r>
              <a:rPr lang="bn-IN" dirty="0"/>
              <a:t> ভাব ও অভাব ভেদে কার্য দু’ প্রকার।ঘট,পট প্রভৃতি উৎপন্ন বস্তু ভাবকার্য।লাঠির আঘাতে ঘট ভেঙ্গে গেলে ঘটের যে ধ্বংস উৎপন্ন হয় সেই ঘটধ্বংস অভাব কার্য।ভাব কার্য মাত্রেরই সমবায়ি, অসমবায়ি নিমিত্ত কারণ থাকে।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bn-IN" dirty="0"/>
              <a:t>সমবায়ী কারণঃ</a:t>
            </a:r>
            <a:endParaRPr lang="en-US" dirty="0"/>
          </a:p>
          <a:p>
            <a:r>
              <a:rPr lang="bn-IN" dirty="0"/>
              <a:t>‘যৎ সমবেতং কার্যমুৎপদ্যতে তৎ সমবায়িকারণম্’</a:t>
            </a:r>
            <a:r>
              <a:rPr lang="hi-IN" dirty="0"/>
              <a:t>। </a:t>
            </a:r>
            <a:r>
              <a:rPr lang="bn-IN" dirty="0"/>
              <a:t>অর্থাৎ ‘যাতে বা যে দ্রব্যে সমবায়  সমবায় সম্বন্ধে থেকে কার্যের উৎপত্তি হয় তাকে কার্যের সমবায়ী কারণ বলে’।যেমন, সুতো বস্ত্রকার্যের সমবায়ী কারণ।কেননা সুতোতে সমবায় সম্বন্ধে থেকে বা সমবেত হয়ে বস্ত্রের উৎপত্তি হয়। ন্যায় মতে দ্রব্যই একমাত্র কোন কার্যের সমবায়ী কারণ হয়।গুণ ও কর্ম কোন কার্যের অসমবায়ী কারণ হয়। ন্যায় মতে অবয়বী ও অবয়বের সম্বন্ধ সমবায়।</a:t>
            </a:r>
            <a:endParaRPr lang="en-US" dirty="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bn-IN" dirty="0"/>
              <a:t>অসমবায়ী কারণঃ</a:t>
            </a:r>
            <a:endParaRPr lang="en-US" dirty="0"/>
          </a:p>
          <a:p>
            <a:r>
              <a:rPr lang="bn-IN" dirty="0"/>
              <a:t>অন্নংভট্টের মতে “কার্যেন কারণেন বা সহ একস্মিন অর্থে সমবেতত্বে সতি যৎ কারণং তৎ অসমবায়িকারণম্” অর্থাৎ কার্যের সঙ্গে বা কারণের সঙ্গে একই অধিকরণে থেকে অর্থাৎ সমবায়ীকারণে থেকে যা কার্যকে উৎপন্ন করে তাই কার্যের অসমবায়িকারণ।</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bn-IN" dirty="0"/>
              <a:t>অসমবায়িকারণ দু’ভাবে হয়ঃ ১)কার্যের সঙ্গে একই অধিকরণে থেকে যা কার্য উৎপন্ন করে। তন্তুসংযোগ পটের অসমবায়িকারণ।তন্তুসংযোগের অধিকরণ তন্তুতে পট (কার্য)সমবায় সম্বন্ধে থাকে।তাই তন্তুসংযোগ (কারণ) ও পট (কার্য)সমানাধিকরণ হয়।তাই তন্তুসংযোগকে পটের অসমবায়িকারণ বলা হয়েছে।</a:t>
            </a:r>
            <a:endParaRPr lang="en-US" dirty="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bn-IN" dirty="0"/>
              <a:t>২)দ্বিতীয় প্রকার অসমবায়িকারণের দৃষ্টান্ত হলঃ তন্তুরূপ পটরূপের অসমবায়িকারণ।</a:t>
            </a:r>
            <a:endParaRPr lang="en-US" dirty="0"/>
          </a:p>
          <a:p>
            <a:r>
              <a:rPr lang="bn-IN" dirty="0"/>
              <a:t>তন্তুরূপ সমবায় সম্বন্ধে তন্তুতে থাকে। কিন্তু সেই তন্তুতে পটরূপ (কার্য) থাকে না। পটরূপ থাকে পটে।তাই তন্তুরূপ ও পটরূপ সমানধিকরণ হয় না।কিন্তু তন্তুরূপের অধিকরণ তন্তুতে পটরূপের সমবায়িকারণ পট সমবায় সম্বন্ধে থাকে</a:t>
            </a:r>
            <a:r>
              <a:rPr lang="bn-IN"/>
              <a:t>।</a:t>
            </a:r>
            <a:r>
              <a:rPr lang="bn-IN" smtClean="0"/>
              <a:t>অর্থাৎ </a:t>
            </a:r>
            <a:r>
              <a:rPr lang="bn-IN" dirty="0"/>
              <a:t>তন্তুরূপ সমবায় সম্বন্ধে থাকে তন্তুতে এবং সেই তন্তুতে পটরূপের সমবায়িকারণ পট সমবায় সম্বন্ধে থাকে। এভাবে পরম্পরা সম্বন্ধে বা স্বসমবায়ি </a:t>
            </a:r>
            <a:r>
              <a:rPr lang="bn-IN"/>
              <a:t>সমবায় </a:t>
            </a:r>
            <a:r>
              <a:rPr lang="bn-IN" smtClean="0"/>
              <a:t>সম্বন্ধে তন্তুরূপ </a:t>
            </a:r>
            <a:r>
              <a:rPr lang="bn-IN" dirty="0"/>
              <a:t>পটরূপের সমবায়িকারন পটে থাকে বলে তন্তুরূপ পটরূপের অসমবায়িকারণ হয়।      </a:t>
            </a:r>
            <a:endParaRPr lang="en-US" dirty="0"/>
          </a:p>
          <a:p>
            <a:r>
              <a:rPr lang="bn-IN" dirty="0"/>
              <a:t>  </a:t>
            </a:r>
            <a:endParaRPr lang="en-US" dirty="0"/>
          </a:p>
          <a:p>
            <a:r>
              <a:rPr lang="bn-IN" dirty="0"/>
              <a:t> </a:t>
            </a:r>
            <a:endParaRPr lang="en-US" dirty="0"/>
          </a:p>
          <a:p>
            <a:endParaRPr lang="en-US" dirty="0"/>
          </a:p>
        </p:txBody>
      </p:sp>
    </p:spTree>
  </p:cSld>
  <p:clrMapOvr>
    <a:masterClrMapping/>
  </p:clrMapOvr>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50</TotalTime>
  <Words>307</Words>
  <Application>Microsoft Office PowerPoint</Application>
  <PresentationFormat>On-screen Show (4:3)</PresentationFormat>
  <Paragraphs>15</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Technic</vt:lpstr>
      <vt:lpstr> CAUSE</vt:lpstr>
      <vt:lpstr>CLASSIFICATION OF CAUSE কারণের শ্রেণীবিভাগঃ </vt:lpstr>
      <vt:lpstr>Slide 3</vt:lpstr>
      <vt:lpstr>Slide 4</vt:lpstr>
      <vt:lpstr>Slide 5</vt:lpstr>
      <vt:lpstr>Slide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CLASSIFICATION OF CAUSE কারণের শ্রেণীবিভাগঃ </dc:title>
  <dc:creator>pholo</dc:creator>
  <cp:lastModifiedBy>pholo</cp:lastModifiedBy>
  <cp:revision>10</cp:revision>
  <dcterms:created xsi:type="dcterms:W3CDTF">2019-08-01T07:38:09Z</dcterms:created>
  <dcterms:modified xsi:type="dcterms:W3CDTF">2022-12-17T07:38:20Z</dcterms:modified>
</cp:coreProperties>
</file>